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7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1445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fuel cell stack </c:v>
                </c:pt>
                <c:pt idx="1">
                  <c:v>air management </c:v>
                </c:pt>
                <c:pt idx="2">
                  <c:v>water management </c:v>
                </c:pt>
                <c:pt idx="3">
                  <c:v>fuel management </c:v>
                </c:pt>
                <c:pt idx="4">
                  <c:v>thermal management</c:v>
                </c:pt>
                <c:pt idx="5">
                  <c:v>balance of plant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65</c:v>
                </c:pt>
                <c:pt idx="1">
                  <c:v>20</c:v>
                </c:pt>
                <c:pt idx="2">
                  <c:v>8</c:v>
                </c:pt>
                <c:pt idx="3">
                  <c:v>7</c:v>
                </c:pt>
                <c:pt idx="4">
                  <c:v>5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F9-46A1-9A64-8F3395691F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8527-336D-4F7D-9625-6714F08529CC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A5769-9EB8-43C7-8D7E-2DD347678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75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A5769-9EB8-43C7-8D7E-2DD347678D1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82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864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64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25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5383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20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6CE0-FEF0-C603-EAC0-2D117BFDD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DCA0D-72F6-B975-AFB1-61FFB1EE3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51D3-B053-A1D9-791A-150A2A09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2FDB1-1E9F-47BE-8033-1740F9B478B9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95652-7873-86D9-CFA0-702E43A4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B189-2188-04AA-B93A-8FA6BEB1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BEB74-8014-4CD6-ADA2-7A941F4761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04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6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6B21-AA5F-133E-BEDF-47C9B457C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1127" y="2472359"/>
            <a:ext cx="5912143" cy="1231106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   Module 3 Topic 4 </a:t>
            </a:r>
            <a:br>
              <a:rPr lang="en-US" sz="4000" b="1" dirty="0">
                <a:solidFill>
                  <a:srgbClr val="FF5900"/>
                </a:solidFill>
              </a:rPr>
            </a:br>
            <a:r>
              <a:rPr lang="en-US" sz="4000" b="1" dirty="0">
                <a:solidFill>
                  <a:srgbClr val="FF5900"/>
                </a:solidFill>
              </a:rPr>
              <a:t>Fuel cell Technology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3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390857-9BD7-7198-9B26-5A5CCB0F9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92756"/>
              </p:ext>
            </p:extLst>
          </p:nvPr>
        </p:nvGraphicFramePr>
        <p:xfrm>
          <a:off x="534089" y="858813"/>
          <a:ext cx="11432626" cy="469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6313">
                  <a:extLst>
                    <a:ext uri="{9D8B030D-6E8A-4147-A177-3AD203B41FA5}">
                      <a16:colId xmlns:a16="http://schemas.microsoft.com/office/drawing/2014/main" val="3095066319"/>
                    </a:ext>
                  </a:extLst>
                </a:gridCol>
                <a:gridCol w="5716313">
                  <a:extLst>
                    <a:ext uri="{9D8B030D-6E8A-4147-A177-3AD203B41FA5}">
                      <a16:colId xmlns:a16="http://schemas.microsoft.com/office/drawing/2014/main" val="3346527047"/>
                    </a:ext>
                  </a:extLst>
                </a:gridCol>
              </a:tblGrid>
              <a:tr h="554566">
                <a:tc>
                  <a:txBody>
                    <a:bodyPr/>
                    <a:lstStyle/>
                    <a:p>
                      <a:r>
                        <a:rPr lang="en-IN" sz="2700" dirty="0"/>
                        <a:t>Technical Specifications </a:t>
                      </a:r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endParaRPr lang="en-IN" sz="2700"/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497685295"/>
                  </a:ext>
                </a:extLst>
              </a:tr>
              <a:tr h="554566">
                <a:tc>
                  <a:txBody>
                    <a:bodyPr/>
                    <a:lstStyle/>
                    <a:p>
                      <a:r>
                        <a:rPr lang="en-IN" sz="2700" dirty="0"/>
                        <a:t>Type of Fuel Cell </a:t>
                      </a:r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PEMFC </a:t>
                      </a:r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4055928033"/>
                  </a:ext>
                </a:extLst>
              </a:tr>
              <a:tr h="554566">
                <a:tc>
                  <a:txBody>
                    <a:bodyPr/>
                    <a:lstStyle/>
                    <a:p>
                      <a:r>
                        <a:rPr lang="en-IN" sz="2700" dirty="0"/>
                        <a:t>FC Gross Peak power</a:t>
                      </a:r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85 kW </a:t>
                      </a:r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380761827"/>
                  </a:ext>
                </a:extLst>
              </a:tr>
              <a:tr h="554566">
                <a:tc>
                  <a:txBody>
                    <a:bodyPr/>
                    <a:lstStyle/>
                    <a:p>
                      <a:r>
                        <a:rPr lang="en-IN" sz="2700" dirty="0"/>
                        <a:t>Air compressor for FC </a:t>
                      </a:r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Single stage Twin Screw</a:t>
                      </a:r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3145113720"/>
                  </a:ext>
                </a:extLst>
              </a:tr>
              <a:tr h="554566">
                <a:tc>
                  <a:txBody>
                    <a:bodyPr/>
                    <a:lstStyle/>
                    <a:p>
                      <a:r>
                        <a:rPr lang="en-US" sz="2700" dirty="0"/>
                        <a:t>Total useful amount of Fuel </a:t>
                      </a:r>
                      <a:endParaRPr lang="en-IN" sz="2700" dirty="0"/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14.5 kg </a:t>
                      </a:r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1504980966"/>
                  </a:ext>
                </a:extLst>
              </a:tr>
              <a:tr h="957196">
                <a:tc>
                  <a:txBody>
                    <a:bodyPr/>
                    <a:lstStyle/>
                    <a:p>
                      <a:r>
                        <a:rPr lang="en-IN" sz="2700" dirty="0"/>
                        <a:t>Fuel System </a:t>
                      </a:r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Roof- mounted hydrogen </a:t>
                      </a:r>
                    </a:p>
                    <a:p>
                      <a:r>
                        <a:rPr lang="en-US" sz="2700" dirty="0"/>
                        <a:t>cylinder (4 in nos.)</a:t>
                      </a:r>
                      <a:endParaRPr lang="en-IN" sz="2700" dirty="0"/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3301983010"/>
                  </a:ext>
                </a:extLst>
              </a:tr>
              <a:tr h="957196">
                <a:tc>
                  <a:txBody>
                    <a:bodyPr/>
                    <a:lstStyle/>
                    <a:p>
                      <a:r>
                        <a:rPr lang="en-US" sz="2700" dirty="0"/>
                        <a:t>Peak power output of motor</a:t>
                      </a:r>
                      <a:endParaRPr lang="en-IN" sz="2700" dirty="0"/>
                    </a:p>
                  </a:txBody>
                  <a:tcPr marL="136742" marR="136742" marT="68371" marB="68371"/>
                </a:tc>
                <a:tc>
                  <a:txBody>
                    <a:bodyPr/>
                    <a:lstStyle/>
                    <a:p>
                      <a:r>
                        <a:rPr lang="en-IN" sz="2700" dirty="0"/>
                        <a:t>186 kW </a:t>
                      </a:r>
                    </a:p>
                    <a:p>
                      <a:endParaRPr lang="en-IN" sz="2700" dirty="0"/>
                    </a:p>
                  </a:txBody>
                  <a:tcPr marL="136742" marR="136742" marT="68371" marB="68371"/>
                </a:tc>
                <a:extLst>
                  <a:ext uri="{0D108BD9-81ED-4DB2-BD59-A6C34878D82A}">
                    <a16:rowId xmlns:a16="http://schemas.microsoft.com/office/drawing/2014/main" val="279676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70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BE48D-9398-ED1D-80E6-D12A90CF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93" y="1454279"/>
            <a:ext cx="6551785" cy="394944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27AE7B2-FFC1-9FFA-6354-AEFC970F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SORA FUEL CELL BUS BY TOYOTA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40A0D-B619-007C-F70D-5173D978C833}"/>
              </a:ext>
            </a:extLst>
          </p:cNvPr>
          <p:cNvSpPr txBox="1"/>
          <p:nvPr/>
        </p:nvSpPr>
        <p:spPr>
          <a:xfrm>
            <a:off x="1844915" y="1269613"/>
            <a:ext cx="884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S- Sky; O- Ocean; R- River; A- Air (These represent the earth's water cycle) </a:t>
            </a: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66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69C5B5-1FED-0B47-29C6-324C31604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34166"/>
              </p:ext>
            </p:extLst>
          </p:nvPr>
        </p:nvGraphicFramePr>
        <p:xfrm>
          <a:off x="5436704" y="516835"/>
          <a:ext cx="6500192" cy="573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4878">
                  <a:extLst>
                    <a:ext uri="{9D8B030D-6E8A-4147-A177-3AD203B41FA5}">
                      <a16:colId xmlns:a16="http://schemas.microsoft.com/office/drawing/2014/main" val="2811257982"/>
                    </a:ext>
                  </a:extLst>
                </a:gridCol>
                <a:gridCol w="3325314">
                  <a:extLst>
                    <a:ext uri="{9D8B030D-6E8A-4147-A177-3AD203B41FA5}">
                      <a16:colId xmlns:a16="http://schemas.microsoft.com/office/drawing/2014/main" val="3848739790"/>
                    </a:ext>
                  </a:extLst>
                </a:gridCol>
              </a:tblGrid>
              <a:tr h="1819215">
                <a:tc>
                  <a:txBody>
                    <a:bodyPr/>
                    <a:lstStyle/>
                    <a:p>
                      <a:r>
                        <a:rPr lang="en-US" sz="1400" dirty="0"/>
                        <a:t>Vehicle                  Name</a:t>
                      </a:r>
                    </a:p>
                    <a:p>
                      <a:r>
                        <a:rPr lang="en-IN" sz="1400" dirty="0"/>
                        <a:t>                               Length /width / height </a:t>
                      </a:r>
                    </a:p>
                    <a:p>
                      <a:r>
                        <a:rPr lang="en-IN" sz="1400" dirty="0"/>
                        <a:t>                                capacity </a:t>
                      </a:r>
                    </a:p>
                    <a:p>
                      <a:r>
                        <a:rPr lang="en-IN" sz="1400" dirty="0"/>
                        <a:t>                                (seated, standing and driver)</a:t>
                      </a:r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Pc stock                  Name(type)</a:t>
                      </a:r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                                 Maximum output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Sora </a:t>
                      </a:r>
                    </a:p>
                    <a:p>
                      <a:r>
                        <a:rPr lang="en-US" sz="1400" dirty="0"/>
                        <a:t>10,525 / 2,490/ 3,350 mm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79 (22+56+1)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IN" sz="1400" dirty="0"/>
                        <a:t>Toyota FC stack </a:t>
                      </a:r>
                    </a:p>
                    <a:p>
                      <a:r>
                        <a:rPr lang="en-IN" sz="1400" dirty="0"/>
                        <a:t>(solid polymer electrolyte)</a:t>
                      </a:r>
                    </a:p>
                    <a:p>
                      <a:r>
                        <a:rPr lang="en-IN" sz="1400" dirty="0"/>
                        <a:t>114 KW x 2(155PS x 2 )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131251"/>
                  </a:ext>
                </a:extLst>
              </a:tr>
              <a:tr h="3545928">
                <a:tc>
                  <a:txBody>
                    <a:bodyPr/>
                    <a:lstStyle/>
                    <a:p>
                      <a:r>
                        <a:rPr lang="en-US" sz="1400" dirty="0"/>
                        <a:t>Motor                      type 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                                  Maximum output</a:t>
                      </a:r>
                    </a:p>
                    <a:p>
                      <a:endParaRPr lang="en-US" sz="1400" dirty="0"/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                               Maximum torque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High – pressure      Number of tanks 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Hydrogen tank        (nominal working 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                               pressure)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                                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                                   Tank internal volume 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Drive battery           Type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External power        maximum output /</a:t>
                      </a: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Supply system          power supply amount 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 synchronous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113 KW x 2 (154PS x 2)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335 N – m x 2 (34.2 </a:t>
                      </a:r>
                      <a:r>
                        <a:rPr lang="en-US" sz="1400" dirty="0" err="1"/>
                        <a:t>kgf</a:t>
                      </a:r>
                      <a:r>
                        <a:rPr lang="en-US" sz="1400" dirty="0"/>
                        <a:t> – m x 2)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10 (70 </a:t>
                      </a:r>
                      <a:r>
                        <a:rPr lang="en-US" sz="1400" dirty="0" err="1"/>
                        <a:t>Mps</a:t>
                      </a:r>
                      <a:r>
                        <a:rPr lang="en-US" sz="1400" dirty="0"/>
                        <a:t>)</a:t>
                      </a:r>
                    </a:p>
                    <a:p>
                      <a:endParaRPr lang="en-US" sz="1400" dirty="0"/>
                    </a:p>
                    <a:p>
                      <a:endParaRPr lang="en-IN" sz="1400" dirty="0"/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600 Liters </a:t>
                      </a:r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Nickel – metal hydride</a:t>
                      </a:r>
                    </a:p>
                    <a:p>
                      <a:endParaRPr lang="en-IN" sz="1400" dirty="0"/>
                    </a:p>
                    <a:p>
                      <a:r>
                        <a:rPr lang="en-IN" sz="1400" dirty="0"/>
                        <a:t>9 KW / 235 </a:t>
                      </a:r>
                      <a:r>
                        <a:rPr lang="en-IN" sz="1400" dirty="0" err="1"/>
                        <a:t>Kwh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16471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778C46D-0C58-387D-71B6-B0A794D0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1" y="1531456"/>
            <a:ext cx="5113463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7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99E0-E43D-D844-8616-4D06A7F2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317392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TOYOTA MIRAI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9B4DD9-5EE9-9198-AC54-3D9AC5A4B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14620"/>
              </p:ext>
            </p:extLst>
          </p:nvPr>
        </p:nvGraphicFramePr>
        <p:xfrm>
          <a:off x="4233797" y="854659"/>
          <a:ext cx="7377830" cy="524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276">
                  <a:extLst>
                    <a:ext uri="{9D8B030D-6E8A-4147-A177-3AD203B41FA5}">
                      <a16:colId xmlns:a16="http://schemas.microsoft.com/office/drawing/2014/main" val="1964772353"/>
                    </a:ext>
                  </a:extLst>
                </a:gridCol>
                <a:gridCol w="1915340">
                  <a:extLst>
                    <a:ext uri="{9D8B030D-6E8A-4147-A177-3AD203B41FA5}">
                      <a16:colId xmlns:a16="http://schemas.microsoft.com/office/drawing/2014/main" val="1270891187"/>
                    </a:ext>
                  </a:extLst>
                </a:gridCol>
                <a:gridCol w="3003214">
                  <a:extLst>
                    <a:ext uri="{9D8B030D-6E8A-4147-A177-3AD203B41FA5}">
                      <a16:colId xmlns:a16="http://schemas.microsoft.com/office/drawing/2014/main" val="1007951652"/>
                    </a:ext>
                  </a:extLst>
                </a:gridCol>
              </a:tblGrid>
              <a:tr h="111726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Vehicle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Cruising range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speed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Approx. 550 km Estimated, according to NEDC Cycle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178 km/h</a:t>
                      </a:r>
                    </a:p>
                  </a:txBody>
                  <a:tcP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048939"/>
                  </a:ext>
                </a:extLst>
              </a:tr>
              <a:tr h="111726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 cell stack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Volume power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output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 kw/L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(world top level *2)</a:t>
                      </a:r>
                    </a:p>
                    <a:p>
                      <a:endParaRPr 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 kw (155 DIN hp)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959148"/>
                  </a:ext>
                </a:extLst>
              </a:tr>
              <a:tr h="2148577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High-pressure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Hydrogen tank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tanks 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working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 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Tank storage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*3</a:t>
                      </a:r>
                    </a:p>
                    <a:p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Mpa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(700 bar)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(world top level *2)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30929"/>
                  </a:ext>
                </a:extLst>
              </a:tr>
              <a:tr h="859431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Motor 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output 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 torque</a:t>
                      </a:r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 kw (154 DIN hp</a:t>
                      </a: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endParaRPr lang="en-IN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335 Nm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133757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E9E0E0-0005-824A-4A0F-963BEE75AD5F}"/>
              </a:ext>
            </a:extLst>
          </p:cNvPr>
          <p:cNvCxnSpPr/>
          <p:nvPr/>
        </p:nvCxnSpPr>
        <p:spPr>
          <a:xfrm>
            <a:off x="6688899" y="1465545"/>
            <a:ext cx="49227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964CFC-4FB1-4BAF-8E35-7EAB6B8ECEDA}"/>
              </a:ext>
            </a:extLst>
          </p:cNvPr>
          <p:cNvCxnSpPr/>
          <p:nvPr/>
        </p:nvCxnSpPr>
        <p:spPr>
          <a:xfrm>
            <a:off x="6688899" y="2571750"/>
            <a:ext cx="49227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2BE314-1D83-572B-87FD-44EA4EB6A536}"/>
              </a:ext>
            </a:extLst>
          </p:cNvPr>
          <p:cNvCxnSpPr/>
          <p:nvPr/>
        </p:nvCxnSpPr>
        <p:spPr>
          <a:xfrm>
            <a:off x="6688899" y="3472580"/>
            <a:ext cx="49227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B214C-4D13-73C8-FC30-CF3E1D699E4E}"/>
              </a:ext>
            </a:extLst>
          </p:cNvPr>
          <p:cNvCxnSpPr/>
          <p:nvPr/>
        </p:nvCxnSpPr>
        <p:spPr>
          <a:xfrm>
            <a:off x="6688899" y="4226229"/>
            <a:ext cx="49227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B008F-ACF0-7ADD-C6C0-0CF61712B419}"/>
              </a:ext>
            </a:extLst>
          </p:cNvPr>
          <p:cNvCxnSpPr/>
          <p:nvPr/>
        </p:nvCxnSpPr>
        <p:spPr>
          <a:xfrm>
            <a:off x="6690987" y="5729352"/>
            <a:ext cx="49227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389CA1-B38B-EF79-1554-67628FE6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9" y="2130158"/>
            <a:ext cx="3886537" cy="234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653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D8ADD3-7F5C-09B6-FC91-2CC3DBFAE5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683080"/>
              </p:ext>
            </p:extLst>
          </p:nvPr>
        </p:nvGraphicFramePr>
        <p:xfrm>
          <a:off x="4935255" y="1064590"/>
          <a:ext cx="7479430" cy="4910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05EDCBA-B003-635F-85DD-EF0C8944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12" y="904944"/>
            <a:ext cx="4117869" cy="50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29D5-7DC7-56F0-E616-37F83565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532" y="462425"/>
            <a:ext cx="4599173" cy="492443"/>
          </a:xfrm>
        </p:spPr>
        <p:txBody>
          <a:bodyPr/>
          <a:lstStyle/>
          <a:p>
            <a:r>
              <a:rPr lang="en-IN" sz="3200" b="1" dirty="0">
                <a:solidFill>
                  <a:srgbClr val="FF5900"/>
                </a:solidFill>
              </a:rPr>
              <a:t>TOYOTA FORKLIFS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351D5-6C32-1C03-DB92-39424E61BDC6}"/>
              </a:ext>
            </a:extLst>
          </p:cNvPr>
          <p:cNvSpPr txBox="1"/>
          <p:nvPr/>
        </p:nvSpPr>
        <p:spPr>
          <a:xfrm>
            <a:off x="5232749" y="1983026"/>
            <a:ext cx="6093912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90% of total fleet of forklift in Toyota are electric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These are power  through Li-ion batteries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and Fuel cell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2060"/>
                </a:solidFill>
              </a:rPr>
              <a:t>Toyota boasts of having about 15 years of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experience of using hydrogen forklifts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96E10-FBF9-D244-0204-19CC9DEE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8" y="1829667"/>
            <a:ext cx="4267570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0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D8C01F-E21B-F091-2D45-A24E5338EA2D}"/>
              </a:ext>
            </a:extLst>
          </p:cNvPr>
          <p:cNvSpPr txBox="1"/>
          <p:nvPr/>
        </p:nvSpPr>
        <p:spPr>
          <a:xfrm>
            <a:off x="6281530" y="894522"/>
            <a:ext cx="53571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• Forklift consists of :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 the fuel cell stack,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 the 350-bar hydrogen tank,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 a   small   lithium-ion 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 battery, and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 a fan.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Contained in a small cast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frame which is of a size of lead </a:t>
            </a:r>
          </a:p>
          <a:p>
            <a:r>
              <a:rPr lang="en-US" sz="2000" dirty="0">
                <a:solidFill>
                  <a:srgbClr val="002060"/>
                </a:solidFill>
              </a:rPr>
              <a:t>acid battery 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Can be easily installed </a:t>
            </a:r>
            <a:endParaRPr lang="en-IN" sz="20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0E14B4-100F-A4BB-CB5D-13EA0A56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4" y="1851381"/>
            <a:ext cx="490008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6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3048-5498-3FD8-6267-4E8A71BD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672741"/>
            <a:ext cx="3121100" cy="760173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Thank You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8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3F1A4-98A3-B039-B472-CC5E99A2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541" y="234844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STATIONARY POWER GENERATION BY FUEL CELL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45D6EB-12F4-65D4-57EB-E0847951C087}"/>
              </a:ext>
            </a:extLst>
          </p:cNvPr>
          <p:cNvSpPr/>
          <p:nvPr/>
        </p:nvSpPr>
        <p:spPr>
          <a:xfrm>
            <a:off x="924306" y="5218499"/>
            <a:ext cx="10664721" cy="75868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FuelCeII Energy (MCFC, 300 kW), Bloom Energy (SOFC, 200kW) and ClearEdge (PAFC, 400kW) are the dominant players in stationary power sector</a:t>
            </a:r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B07FFCF-7AB5-5BFD-5A0F-52AE11AEB927}"/>
              </a:ext>
            </a:extLst>
          </p:cNvPr>
          <p:cNvSpPr/>
          <p:nvPr/>
        </p:nvSpPr>
        <p:spPr>
          <a:xfrm>
            <a:off x="924307" y="4365702"/>
            <a:ext cx="10664721" cy="75868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Ballard commissioned a I MW system at headquarter of Toyota USA in 2012</a:t>
            </a:r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A5A8AF-9867-BE11-DB28-98D12EFC682B}"/>
              </a:ext>
            </a:extLst>
          </p:cNvPr>
          <p:cNvSpPr/>
          <p:nvPr/>
        </p:nvSpPr>
        <p:spPr>
          <a:xfrm>
            <a:off x="924306" y="3512906"/>
            <a:ext cx="10664721" cy="75868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Nedstack installed a 1 MW PEMFC power plant at Solvay's Antwerp chlor-alkali plant in Sept., 2011 and provides efficiency of about 80% in CHP mode </a:t>
            </a:r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556F68-C41C-D380-BE97-D373BF832653}"/>
              </a:ext>
            </a:extLst>
          </p:cNvPr>
          <p:cNvSpPr/>
          <p:nvPr/>
        </p:nvSpPr>
        <p:spPr>
          <a:xfrm>
            <a:off x="924303" y="2660110"/>
            <a:ext cx="10664721" cy="75868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Mitsubishi Heavy Industries is developing large Scale fuel cell combine cycle industrial power plants comprising of SOFC / gas turbine / steam turbine of 0.25 MW to 80 MW with natural gas as fuel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B9ABDB-32C9-C9DA-A6AB-64FD83EE9F33}"/>
              </a:ext>
            </a:extLst>
          </p:cNvPr>
          <p:cNvSpPr/>
          <p:nvPr/>
        </p:nvSpPr>
        <p:spPr>
          <a:xfrm>
            <a:off x="924304" y="1807314"/>
            <a:ext cx="10664721" cy="75868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Germany is another country that is promoting micro-CHP units </a:t>
            </a:r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2866A2-2816-A6E5-14DC-C02732B2FE6A}"/>
              </a:ext>
            </a:extLst>
          </p:cNvPr>
          <p:cNvSpPr/>
          <p:nvPr/>
        </p:nvSpPr>
        <p:spPr>
          <a:xfrm>
            <a:off x="924305" y="954518"/>
            <a:ext cx="10664721" cy="7586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fuel cell micro-CHP units have been deployed in Japan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4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3B3907-FB36-E8D7-B26A-000B451E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00" y="216415"/>
            <a:ext cx="10722484" cy="58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9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1935-DF3A-C0AE-76AB-F1F6120F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IN" sz="3200" b="1" dirty="0">
                <a:solidFill>
                  <a:srgbClr val="FF5900"/>
                </a:solidFill>
              </a:rPr>
              <a:t>APPLICATIONS OF FUEL CELLS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AD57BC-BD2C-84B0-7839-102500C9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43951"/>
              </p:ext>
            </p:extLst>
          </p:nvPr>
        </p:nvGraphicFramePr>
        <p:xfrm>
          <a:off x="696864" y="1140460"/>
          <a:ext cx="10282584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842">
                  <a:extLst>
                    <a:ext uri="{9D8B030D-6E8A-4147-A177-3AD203B41FA5}">
                      <a16:colId xmlns:a16="http://schemas.microsoft.com/office/drawing/2014/main" val="3374896265"/>
                    </a:ext>
                  </a:extLst>
                </a:gridCol>
                <a:gridCol w="3259450">
                  <a:extLst>
                    <a:ext uri="{9D8B030D-6E8A-4147-A177-3AD203B41FA5}">
                      <a16:colId xmlns:a16="http://schemas.microsoft.com/office/drawing/2014/main" val="2026359034"/>
                    </a:ext>
                  </a:extLst>
                </a:gridCol>
                <a:gridCol w="2570646">
                  <a:extLst>
                    <a:ext uri="{9D8B030D-6E8A-4147-A177-3AD203B41FA5}">
                      <a16:colId xmlns:a16="http://schemas.microsoft.com/office/drawing/2014/main" val="1964544912"/>
                    </a:ext>
                  </a:extLst>
                </a:gridCol>
                <a:gridCol w="2570646">
                  <a:extLst>
                    <a:ext uri="{9D8B030D-6E8A-4147-A177-3AD203B41FA5}">
                      <a16:colId xmlns:a16="http://schemas.microsoft.com/office/drawing/2014/main" val="2814589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Application Type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Stationary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Transport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53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that are built into, or </a:t>
                      </a:r>
                    </a:p>
                    <a:p>
                      <a:r>
                        <a:rPr lang="en-US" dirty="0"/>
                        <a:t>charge up, products that are </a:t>
                      </a:r>
                    </a:p>
                    <a:p>
                      <a:r>
                        <a:rPr lang="en-US" dirty="0"/>
                        <a:t>designed to be moved, </a:t>
                      </a:r>
                    </a:p>
                    <a:p>
                      <a:r>
                        <a:rPr lang="en-US" dirty="0"/>
                        <a:t>including auxiliary power units (APU)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that provide electricity (and </a:t>
                      </a:r>
                    </a:p>
                    <a:p>
                      <a:r>
                        <a:rPr lang="en-US" dirty="0"/>
                        <a:t>sometimes heat) but are not </a:t>
                      </a:r>
                    </a:p>
                    <a:p>
                      <a:r>
                        <a:rPr lang="en-US" dirty="0"/>
                        <a:t>designed to be moved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 that provide </a:t>
                      </a:r>
                    </a:p>
                    <a:p>
                      <a:r>
                        <a:rPr lang="en-US" dirty="0"/>
                        <a:t>propulsive </a:t>
                      </a:r>
                    </a:p>
                    <a:p>
                      <a:r>
                        <a:rPr lang="en-US" dirty="0"/>
                        <a:t>power or range</a:t>
                      </a:r>
                    </a:p>
                    <a:p>
                      <a:r>
                        <a:rPr lang="en-US" dirty="0"/>
                        <a:t>extension to a </a:t>
                      </a:r>
                    </a:p>
                    <a:p>
                      <a:r>
                        <a:rPr lang="en-US" dirty="0"/>
                        <a:t>vehicle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72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Typical </a:t>
                      </a:r>
                    </a:p>
                    <a:p>
                      <a:r>
                        <a:rPr lang="en-IN" dirty="0"/>
                        <a:t>range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5 W to 20 MW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 kW to MW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1KW to 100 kW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88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Typical </a:t>
                      </a:r>
                    </a:p>
                    <a:p>
                      <a:r>
                        <a:rPr lang="en-IN" dirty="0"/>
                        <a:t>technology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PEMFC </a:t>
                      </a:r>
                    </a:p>
                    <a:p>
                      <a:r>
                        <a:rPr lang="en-IN" dirty="0"/>
                        <a:t>DMFC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PEMFC </a:t>
                      </a:r>
                    </a:p>
                    <a:p>
                      <a:r>
                        <a:rPr lang="en-IN" dirty="0"/>
                        <a:t>DMFC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995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dirty="0"/>
                        <a:t>Examples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 Non-motive APU </a:t>
                      </a:r>
                    </a:p>
                    <a:p>
                      <a:r>
                        <a:rPr lang="en-IN" dirty="0"/>
                        <a:t>- Military application </a:t>
                      </a:r>
                    </a:p>
                    <a:p>
                      <a:r>
                        <a:rPr lang="en-IN" dirty="0"/>
                        <a:t>- Portable products </a:t>
                      </a:r>
                    </a:p>
                    <a:p>
                      <a:r>
                        <a:rPr lang="en-IN" dirty="0"/>
                        <a:t>- Large personal devices </a:t>
                      </a:r>
                    </a:p>
                    <a:p>
                      <a:r>
                        <a:rPr lang="en-IN" dirty="0"/>
                        <a:t>- Education kits and toys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Large stationary CHP </a:t>
                      </a:r>
                    </a:p>
                    <a:p>
                      <a:r>
                        <a:rPr lang="en-US" dirty="0"/>
                        <a:t>- Small stationary micro-CHP </a:t>
                      </a:r>
                    </a:p>
                    <a:p>
                      <a:r>
                        <a:rPr lang="en-US" dirty="0"/>
                        <a:t>- UPS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Forklifts </a:t>
                      </a:r>
                    </a:p>
                    <a:p>
                      <a:r>
                        <a:rPr lang="en-US" dirty="0"/>
                        <a:t>- Cars &amp; scooters </a:t>
                      </a:r>
                    </a:p>
                    <a:p>
                      <a:r>
                        <a:rPr lang="en-US" dirty="0"/>
                        <a:t>- Trucks and buses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59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83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B5421-36FB-DDED-1737-E34490E0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FUEL CELL IN TELECOM TOWER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46B9A-2EF4-665F-5450-8C02E3D3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67" y="1285457"/>
            <a:ext cx="5273497" cy="39093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155318-F90A-691F-1615-29F4F720E834}"/>
              </a:ext>
            </a:extLst>
          </p:cNvPr>
          <p:cNvSpPr/>
          <p:nvPr/>
        </p:nvSpPr>
        <p:spPr>
          <a:xfrm>
            <a:off x="6500193" y="1084863"/>
            <a:ext cx="5406886" cy="9228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— 4.50 lakh telecom towers in India </a:t>
            </a:r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86E0DF-78E2-4E92-02DE-AAB70D854427}"/>
              </a:ext>
            </a:extLst>
          </p:cNvPr>
          <p:cNvSpPr/>
          <p:nvPr/>
        </p:nvSpPr>
        <p:spPr>
          <a:xfrm>
            <a:off x="6500193" y="2121063"/>
            <a:ext cx="5406886" cy="9228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75% of rural &amp; 33% of urban </a:t>
            </a:r>
          </a:p>
          <a:p>
            <a:pPr algn="ctr"/>
            <a:r>
              <a:rPr lang="en-US"/>
              <a:t>towers running on alternative </a:t>
            </a:r>
          </a:p>
          <a:p>
            <a:pPr algn="ctr"/>
            <a:r>
              <a:rPr lang="en-US"/>
              <a:t>energy</a:t>
            </a:r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C848B2-A410-F61B-3A2C-EB632A39CC5C}"/>
              </a:ext>
            </a:extLst>
          </p:cNvPr>
          <p:cNvSpPr/>
          <p:nvPr/>
        </p:nvSpPr>
        <p:spPr>
          <a:xfrm>
            <a:off x="6500193" y="3157263"/>
            <a:ext cx="5406886" cy="9228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— 30 towers in MP (near </a:t>
            </a:r>
            <a:r>
              <a:rPr lang="en-US" dirty="0" err="1"/>
              <a:t>Nagda</a:t>
            </a:r>
            <a:r>
              <a:rPr lang="en-US" dirty="0"/>
              <a:t>) </a:t>
            </a:r>
          </a:p>
          <a:p>
            <a:pPr algn="ctr"/>
            <a:r>
              <a:rPr lang="en-US" dirty="0"/>
              <a:t>were set up for providing back up </a:t>
            </a:r>
          </a:p>
          <a:p>
            <a:pPr algn="ctr"/>
            <a:r>
              <a:rPr lang="en-US" dirty="0"/>
              <a:t>power from fuel cells 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8ED830-6495-5FFD-8FAF-05B3C86E7E2B}"/>
              </a:ext>
            </a:extLst>
          </p:cNvPr>
          <p:cNvSpPr/>
          <p:nvPr/>
        </p:nvSpPr>
        <p:spPr>
          <a:xfrm>
            <a:off x="6500193" y="4193463"/>
            <a:ext cx="5406886" cy="9228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H2 supply from Nagda Chlor-alkali </a:t>
            </a:r>
          </a:p>
          <a:p>
            <a:pPr algn="ctr"/>
            <a:r>
              <a:rPr lang="en-US"/>
              <a:t>plant </a:t>
            </a:r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618412-392D-36A5-7FC3-71A45CC3B5BE}"/>
              </a:ext>
            </a:extLst>
          </p:cNvPr>
          <p:cNvSpPr/>
          <p:nvPr/>
        </p:nvSpPr>
        <p:spPr>
          <a:xfrm>
            <a:off x="6500193" y="5229664"/>
            <a:ext cx="5406886" cy="92284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PEM Fuel cell systems have also </a:t>
            </a:r>
          </a:p>
          <a:p>
            <a:pPr algn="ctr"/>
            <a:r>
              <a:rPr lang="en-US"/>
              <a:t>been installed in about 100 towers </a:t>
            </a:r>
          </a:p>
          <a:p>
            <a:pPr algn="ctr"/>
            <a:r>
              <a:rPr lang="en-US"/>
              <a:t>by Reliance Jio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91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FBDD-CBAA-6BF3-C488-9E7EFBA1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VEHICLES RUNNING ON FUEL CELLS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8D31E-5629-4867-1425-6C8DA2C8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22" y="1556896"/>
            <a:ext cx="2309060" cy="1577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75240-593C-0394-8FB6-80B13C648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764" y="1549276"/>
            <a:ext cx="2720576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4F957-7F1C-C8C8-3887-8E9A3FCE0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197" y="1556896"/>
            <a:ext cx="2484335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6A38FE-4C9A-C448-5ACE-5A484CC8C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22" y="3723628"/>
            <a:ext cx="2286198" cy="1653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087870-6AC8-4A33-7D1D-A758F4805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764" y="3828989"/>
            <a:ext cx="2796782" cy="1661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AE1C26-E50C-A5EE-EBF3-DA996F79C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574" y="3716008"/>
            <a:ext cx="1615580" cy="2103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17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5BCDC-699A-4FB0-F97B-4B8D7FB6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805" y="388416"/>
            <a:ext cx="9438389" cy="54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4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80AC-2079-C0A5-ECE4-B5AD4606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STARBUS BY TATA MOTORS </a:t>
            </a:r>
            <a:endParaRPr lang="en-IN" sz="3200" b="1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C254D-46B1-0865-1425-74E19704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21" y="1104699"/>
            <a:ext cx="7253961" cy="464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301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1C94B-61F0-B930-E677-4C67BB9089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" y="201174"/>
            <a:ext cx="10152379" cy="571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804956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126</TotalTime>
  <Words>722</Words>
  <Application>Microsoft Office PowerPoint</Application>
  <PresentationFormat>Widescreen</PresentationFormat>
  <Paragraphs>188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GenAITheme3-whiteBG</vt:lpstr>
      <vt:lpstr>   Module 3 Topic 4  Fuel cell Technology</vt:lpstr>
      <vt:lpstr>STATIONARY POWER GENERATION BY FUEL CELL </vt:lpstr>
      <vt:lpstr>PowerPoint Presentation</vt:lpstr>
      <vt:lpstr>APPLICATIONS OF FUEL CELLS</vt:lpstr>
      <vt:lpstr>FUEL CELL IN TELECOM TOWER</vt:lpstr>
      <vt:lpstr>VEHICLES RUNNING ON FUEL CELLS</vt:lpstr>
      <vt:lpstr>PowerPoint Presentation</vt:lpstr>
      <vt:lpstr>STARBUS BY TATA MOTORS </vt:lpstr>
      <vt:lpstr>PowerPoint Presentation</vt:lpstr>
      <vt:lpstr>PowerPoint Presentation</vt:lpstr>
      <vt:lpstr>SORA FUEL CELL BUS BY TOYOTA </vt:lpstr>
      <vt:lpstr>PowerPoint Presentation</vt:lpstr>
      <vt:lpstr>TOYOTA MIRAI </vt:lpstr>
      <vt:lpstr>PowerPoint Presentation</vt:lpstr>
      <vt:lpstr>TOYOTA FORKLIFS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4</cp:revision>
  <dcterms:created xsi:type="dcterms:W3CDTF">2025-02-05T08:46:34Z</dcterms:created>
  <dcterms:modified xsi:type="dcterms:W3CDTF">2025-02-07T15:40:53Z</dcterms:modified>
</cp:coreProperties>
</file>